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974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7"/>
  </p:normalViewPr>
  <p:slideViewPr>
    <p:cSldViewPr snapToGrid="0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CA472-C8AA-7746-ABC5-B91FC366B65C}" type="datetimeFigureOut">
              <a:rPr lang="en-US" smtClean="0"/>
              <a:t>2/9/24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AA766-D957-4E44-B4E2-CD02715E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7965" indent="-227965">
              <a:buFont typeface="Arial,Sans-Serif"/>
              <a:buChar char="•"/>
            </a:pPr>
            <a:r>
              <a:rPr lang="en-AU"/>
              <a:t>UV decontamination</a:t>
            </a:r>
            <a:endParaRPr lang="en-US"/>
          </a:p>
          <a:p>
            <a:pPr marL="227965" indent="-227965">
              <a:buFont typeface="Arial,Sans-Serif"/>
              <a:buChar char="•"/>
            </a:pPr>
            <a:r>
              <a:rPr lang="en-AU"/>
              <a:t>System Check Feature</a:t>
            </a:r>
            <a:endParaRPr lang="en-US"/>
          </a:p>
          <a:p>
            <a:pPr marL="227965" indent="-227965">
              <a:buFont typeface="Arial,Sans-Serif"/>
              <a:buChar char="•"/>
            </a:pPr>
            <a:r>
              <a:rPr lang="en-AU"/>
              <a:t>Plate drawer</a:t>
            </a:r>
            <a:endParaRPr lang="en-AU">
              <a:cs typeface="Calibri"/>
            </a:endParaRPr>
          </a:p>
          <a:p>
            <a:pPr marL="227965" indent="-227965">
              <a:buFont typeface="Arial,Sans-Serif"/>
              <a:buChar char="•"/>
            </a:pPr>
            <a:r>
              <a:rPr lang="en-AU"/>
              <a:t>Audible alarm</a:t>
            </a:r>
            <a:endParaRPr lang="en-US"/>
          </a:p>
          <a:p>
            <a:pPr marL="227965" indent="-227965">
              <a:buFont typeface="Arial,Sans-Serif"/>
              <a:buChar char="•"/>
            </a:pPr>
            <a:r>
              <a:rPr lang="en-AU"/>
              <a:t>Replace motor after 50,000 runs (1,600,000 tests)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D7D97-ABF8-9D41-87EC-90918EC573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0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1DD8-C2F9-312A-B936-16A5E7FF4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45CBF5-50E7-AEAB-293A-94A98C5A9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B9DA4-E6EB-A495-F912-2C452ACA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F4B08-CCDB-BBE8-4B87-FA8B58AA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981A-5B1C-3670-F3BE-2358F453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2161-B7BC-6617-4997-37103843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D5BCB-B4A5-64C1-5E9F-258E98197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93788-05FC-C9E1-7AEC-2FBA5A74A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14986-5B9A-0F75-B6CF-8A2A7AC7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35C1E-9150-E381-E405-294404D6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5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962DD3-B204-7312-EEC4-966C1CB37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58C14-AACF-C35E-0939-762C3429B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46824-B6DC-7EAB-8D4F-1399065AC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701E5-2159-EF66-FBD2-A22CB76F2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645E1-ECAB-8AB0-8E15-BC2F8AB6C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39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quinox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06C384-AA62-A643-9EB1-63E78F18D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96" y="197643"/>
            <a:ext cx="11685600" cy="483394"/>
          </a:xfrm>
        </p:spPr>
        <p:txBody>
          <a:bodyPr anchor="ctr">
            <a:normAutofit/>
          </a:bodyPr>
          <a:lstStyle>
            <a:lvl1pPr>
              <a:defRPr lang="en-US" sz="2400" b="1" i="0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683DD-8F7A-6246-AF6A-614EA1D30F4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2412" y="977552"/>
            <a:ext cx="11685600" cy="5184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7" name="Orthopaedics Logo.png" descr="Orthopaedics Logo.png">
            <a:extLst>
              <a:ext uri="{FF2B5EF4-FFF2-40B4-BE49-F238E27FC236}">
                <a16:creationId xmlns:a16="http://schemas.microsoft.com/office/drawing/2014/main" id="{5E8E7281-B89B-8949-836B-870671EF9E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80" t="31124" r="8216" b="47322"/>
          <a:stretch/>
        </p:blipFill>
        <p:spPr>
          <a:xfrm>
            <a:off x="10313612" y="208589"/>
            <a:ext cx="1724628" cy="31539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" name="officeArt object">
            <a:extLst>
              <a:ext uri="{FF2B5EF4-FFF2-40B4-BE49-F238E27FC236}">
                <a16:creationId xmlns:a16="http://schemas.microsoft.com/office/drawing/2014/main" id="{DCA8275E-2ED6-3747-9252-50E1EECE19C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6555844"/>
            <a:ext cx="12191999" cy="310303"/>
            <a:chOff x="132703" y="64850"/>
            <a:chExt cx="15983733" cy="40709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01146DC-B44B-AF46-A051-45EA1EC1E099}"/>
                </a:ext>
              </a:extLst>
            </p:cNvPr>
            <p:cNvGrpSpPr/>
            <p:nvPr userDrawn="1"/>
          </p:nvGrpSpPr>
          <p:grpSpPr>
            <a:xfrm>
              <a:off x="132703" y="64850"/>
              <a:ext cx="15983733" cy="407096"/>
              <a:chOff x="132704" y="64850"/>
              <a:chExt cx="15983729" cy="407095"/>
            </a:xfrm>
          </p:grpSpPr>
          <p:sp>
            <p:nvSpPr>
              <p:cNvPr id="12" name="Shape 1073741906">
                <a:extLst>
                  <a:ext uri="{FF2B5EF4-FFF2-40B4-BE49-F238E27FC236}">
                    <a16:creationId xmlns:a16="http://schemas.microsoft.com/office/drawing/2014/main" id="{EE45A2ED-D02C-9442-943C-E851228B39DC}"/>
                  </a:ext>
                </a:extLst>
              </p:cNvPr>
              <p:cNvSpPr/>
              <p:nvPr userDrawn="1"/>
            </p:nvSpPr>
            <p:spPr>
              <a:xfrm>
                <a:off x="336109" y="70605"/>
                <a:ext cx="15780324" cy="394777"/>
              </a:xfrm>
              <a:prstGeom prst="rect">
                <a:avLst/>
              </a:prstGeom>
              <a:solidFill>
                <a:srgbClr val="0E2C58"/>
              </a:solid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Shape 1073741907">
                <a:extLst>
                  <a:ext uri="{FF2B5EF4-FFF2-40B4-BE49-F238E27FC236}">
                    <a16:creationId xmlns:a16="http://schemas.microsoft.com/office/drawing/2014/main" id="{E8A62A49-52F8-8B4F-92A6-2E176FA6A8AF}"/>
                  </a:ext>
                </a:extLst>
              </p:cNvPr>
              <p:cNvSpPr>
                <a:spLocks/>
              </p:cNvSpPr>
              <p:nvPr userDrawn="1"/>
            </p:nvSpPr>
            <p:spPr>
              <a:xfrm flipH="1">
                <a:off x="132704" y="64850"/>
                <a:ext cx="406808" cy="407095"/>
              </a:xfrm>
              <a:prstGeom prst="ellipse">
                <a:avLst/>
              </a:pr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endParaRPr lang="en-GB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4" name="Medical Logo.png">
                <a:extLst>
                  <a:ext uri="{FF2B5EF4-FFF2-40B4-BE49-F238E27FC236}">
                    <a16:creationId xmlns:a16="http://schemas.microsoft.com/office/drawing/2014/main" id="{8E038C95-2270-D148-9EC4-5B8F92A97FF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rcRect l="67562" r="14104" b="45233"/>
              <a:stretch>
                <a:fillRect/>
              </a:stretch>
            </p:blipFill>
            <p:spPr>
              <a:xfrm>
                <a:off x="148731" y="89694"/>
                <a:ext cx="373856" cy="36026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0" name="Shape 1073741910">
              <a:extLst>
                <a:ext uri="{FF2B5EF4-FFF2-40B4-BE49-F238E27FC236}">
                  <a16:creationId xmlns:a16="http://schemas.microsoft.com/office/drawing/2014/main" id="{54C728C0-913C-5B44-8A25-D0D09547F067}"/>
                </a:ext>
              </a:extLst>
            </p:cNvPr>
            <p:cNvSpPr txBox="1"/>
            <p:nvPr userDrawn="1"/>
          </p:nvSpPr>
          <p:spPr>
            <a:xfrm>
              <a:off x="13353535" y="66172"/>
              <a:ext cx="2699865" cy="3888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r">
                <a:spcBef>
                  <a:spcPts val="300"/>
                </a:spcBef>
                <a:spcAft>
                  <a:spcPts val="30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</a:tabLst>
              </a:pPr>
              <a:r>
                <a:rPr lang="en-US" sz="1100" i="1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Arial Narrow" panose="020B0604020202020204" pitchFamily="34" charset="0"/>
                  <a:cs typeface="Arial" panose="020B0604020202020204" pitchFamily="34" charset="0"/>
                </a:rPr>
                <a:t>Distributed by Equinox Medical</a:t>
              </a:r>
              <a:endParaRPr lang="en-AU" sz="1100">
                <a:ln>
                  <a:noFill/>
                </a:ln>
                <a:solidFill>
                  <a:srgbClr val="0A1220"/>
                </a:solidFill>
                <a:effectLst/>
                <a:latin typeface="Arial" panose="020B0604020202020204" pitchFamily="34" charset="0"/>
                <a:ea typeface="Arial Narrow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6104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A6AA3-DF4A-207F-563B-FFD9D7A6E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A4718-8B24-2D8D-7BC7-522025591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54F22-7467-2066-BBA4-99973A320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967A8-2630-7285-03E6-46C355A4C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8A738-B3FE-42E4-287E-D88F91A4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4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FBB7-CA10-4D2F-271E-431EFC422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30020-08CB-EDFD-055A-C3D13F2AF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9AD57-1E91-55AE-10FB-33D5CACE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8137E-F108-EB4C-B085-B9DDCB4A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89A6E-F028-6017-B037-D9205B57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9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927D-C7F8-9930-F4EA-A89464B8B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24E26-085F-FDF3-F792-0392725AE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4933B-EA89-F688-C6C9-91D8381D4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7B5EC-EC1E-C1B5-8E0F-EF9E66BC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D95A0-8C4A-DCA4-642E-F09FB2F7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A81B8-AAB7-4DB1-E0C0-763E10A0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7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82FA-6503-6559-82BC-AE47EC67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DDD72-D0E4-4455-3CD1-CD1CA4E1B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868E9-75D8-A1AF-D1EB-CFC68946C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BB391C-E92D-E301-ADF0-77B12B5D0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9D237B-8EF6-5AEF-6036-EA4BEC80C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3F19E-1F29-2C1C-BD32-BB51453C9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9EE47-F79A-9C6D-CF07-826DCEEF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36AE4-2D7D-80AA-EF37-10EEB097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2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01443-4DC3-F2F2-FEBE-DA2EA22FC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E20EC-4C3C-5125-8C0F-D45E9697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DE644-05B1-2801-F67F-FF9270B9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13696-6644-D18D-DCF0-77E85A84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9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981AB0-045A-BAC9-B224-BE68AC1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9DD1AC-4E32-E035-F656-D0C29BAA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2F504-B65C-5D91-13CF-C2D465D7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76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9D154-3EF6-3952-ABB9-4C0E5CD9F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8B302-0794-CE80-55AF-408B18776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6DF63-D6C9-6C9D-13A2-19C8119A0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C0E61-929F-1B0A-B575-2833158B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7A9CD-50F4-1B97-14EC-CB9241B1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B0C9E-2263-57A8-B666-F87A9F8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7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805B-2160-3479-7341-8C92FA5D9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65148-072D-A3F5-B046-679C47C87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4A94C-1B81-2A05-F20F-3C2DD547B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716CA-2C05-3A60-D561-14E9408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88E30-9688-21C4-F062-F41C06BB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48CDC-7E5E-44B3-C63C-C2F4B01FE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6BF67C-CD8F-9A1A-62BD-FCF1DF7B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9B2EA-2570-A5B6-275D-CDFBC68B1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EA262-F323-519A-C5FE-54ACCB3DE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A023AA-3E30-6A4D-99AE-87891D009E23}" type="datetimeFigureOut">
              <a:rPr lang="en-US" smtClean="0"/>
              <a:t>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503F0-03DB-3495-B0E4-E9EC938FA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AF68C-B946-CA4A-4A50-CC6D5F0AE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22AB4C-CAA3-6446-B53E-D8DAF8DA2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9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A white machine with a screen&#10;&#10;Description automatically generated">
            <a:extLst>
              <a:ext uri="{FF2B5EF4-FFF2-40B4-BE49-F238E27FC236}">
                <a16:creationId xmlns:a16="http://schemas.microsoft.com/office/drawing/2014/main" id="{C6949CB4-12CB-ACED-85C7-C1F0AA6666B1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92916" y="1769958"/>
            <a:ext cx="4580997" cy="458099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661CF7-2DDD-871A-0EB3-04C115E06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781" y="1320764"/>
            <a:ext cx="4552335" cy="1147184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Playfair Display"/>
                <a:cs typeface="Arial"/>
              </a:rPr>
              <a:t>MultiEX32: Automated Nucleic Acid Extraction System</a:t>
            </a:r>
            <a:endParaRPr lang="en-US" sz="2200" dirty="0">
              <a:solidFill>
                <a:schemeClr val="tx1"/>
              </a:solidFill>
              <a:latin typeface="Playfair Display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139367-43EF-3815-9BE8-B297B4AD2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260693"/>
              </p:ext>
            </p:extLst>
          </p:nvPr>
        </p:nvGraphicFramePr>
        <p:xfrm>
          <a:off x="4804014" y="639505"/>
          <a:ext cx="7010766" cy="5804595"/>
        </p:xfrm>
        <a:graphic>
          <a:graphicData uri="http://schemas.openxmlformats.org/drawingml/2006/table">
            <a:tbl>
              <a:tblPr firstRow="1">
                <a:tableStyleId>{1FECB4D8-DB02-4DC6-A0A2-4F2EBAE1DC90}</a:tableStyleId>
              </a:tblPr>
              <a:tblGrid>
                <a:gridCol w="2645117">
                  <a:extLst>
                    <a:ext uri="{9D8B030D-6E8A-4147-A177-3AD203B41FA5}">
                      <a16:colId xmlns:a16="http://schemas.microsoft.com/office/drawing/2014/main" val="968776093"/>
                    </a:ext>
                  </a:extLst>
                </a:gridCol>
                <a:gridCol w="4365649">
                  <a:extLst>
                    <a:ext uri="{9D8B030D-6E8A-4147-A177-3AD203B41FA5}">
                      <a16:colId xmlns:a16="http://schemas.microsoft.com/office/drawing/2014/main" val="1674778548"/>
                    </a:ext>
                  </a:extLst>
                </a:gridCol>
              </a:tblGrid>
              <a:tr h="3570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Roboto"/>
                          <a:ea typeface="Roboto"/>
                          <a:cs typeface="Roboto"/>
                        </a:rPr>
                        <a:t>System Specifications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952" marR="44952" marT="44952" marB="44952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810748"/>
                  </a:ext>
                </a:extLst>
              </a:tr>
              <a:tr h="631774">
                <a:tc>
                  <a:txBody>
                    <a:bodyPr/>
                    <a:lstStyle/>
                    <a:p>
                      <a:pPr algn="r"/>
                      <a:r>
                        <a:rPr kumimoji="0" lang="en-AU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Sample types</a:t>
                      </a:r>
                      <a:endParaRPr lang="en-AU" sz="12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Robot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Serum</a:t>
                      </a:r>
                      <a:r>
                        <a:rPr kumimoji="0"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, </a:t>
                      </a:r>
                      <a:r>
                        <a:rPr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Plasma</a:t>
                      </a:r>
                      <a:r>
                        <a:rPr kumimoji="0"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, </a:t>
                      </a:r>
                      <a:r>
                        <a:rPr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Saliva</a:t>
                      </a:r>
                      <a:r>
                        <a:rPr kumimoji="0"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, </a:t>
                      </a:r>
                      <a:r>
                        <a:rPr lang="en-A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</a:rPr>
                        <a:t>and other body fluids </a:t>
                      </a:r>
                      <a:endParaRPr lang="en-US" dirty="0">
                        <a:solidFill>
                          <a:schemeClr val="tx1"/>
                        </a:solidFill>
                        <a:latin typeface="Roboto"/>
                        <a:ea typeface="Roboto"/>
                        <a:cs typeface="Robot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377783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Reaction Volume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50μ</a:t>
                      </a: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l-1000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μ</a:t>
                      </a: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l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0484848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Sample Throughput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1-32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008477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Magnetic beads recovery rate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96%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2465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Extraction variation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CV＜3%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622669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Heating temperature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Adjustable from room temperature to 125°C/257°F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143827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Reagent type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Magnetic bead-based open-source reagents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392009"/>
                  </a:ext>
                </a:extLst>
              </a:tr>
              <a:tr h="451266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Extraction time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None/>
                      </a:pPr>
                      <a:r>
                        <a:rPr lang="en-AU" sz="12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20min-40min/run (depending on reagent types and volumes) </a:t>
                      </a:r>
                      <a:endParaRPr lang="en-US" dirty="0">
                        <a:solidFill>
                          <a:schemeClr val="tx1"/>
                        </a:solidFill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964704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Well plate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96 deep well plate 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147471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Mixing Intensities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Adjustable : 8 Levels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797188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Max. Stirring Speed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10Hz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030036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Display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10-inch Colour touch screen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366980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Memory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&gt;500 programs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572758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Program management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Add, edit, and delete programs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882981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UV lamp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Yes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314304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Light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Yes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842844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Device size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0" kern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349× 325× 390(mm)</a:t>
                      </a:r>
                      <a:endParaRPr lang="en-AU" sz="1200" b="0" i="0" kern="1200" dirty="0">
                        <a:solidFill>
                          <a:schemeClr val="tx1"/>
                        </a:solidFill>
                        <a:effectLst/>
                        <a:latin typeface="Roboto"/>
                        <a:ea typeface="Roboto"/>
                        <a:cs typeface="Roboto"/>
                      </a:endParaRP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110537"/>
                  </a:ext>
                </a:extLst>
              </a:tr>
              <a:tr h="270760">
                <a:tc>
                  <a:txBody>
                    <a:bodyPr/>
                    <a:lstStyle/>
                    <a:p>
                      <a:pPr algn="r" fontAlgn="t"/>
                      <a:r>
                        <a:rPr lang="en-A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Device weight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Roboto"/>
                          <a:cs typeface="Roboto"/>
                        </a:rPr>
                        <a:t>25kg</a:t>
                      </a:r>
                    </a:p>
                  </a:txBody>
                  <a:tcPr marL="44952" marR="44952" marT="44952" marB="4495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429964"/>
                  </a:ext>
                </a:extLst>
              </a:tr>
            </a:tbl>
          </a:graphicData>
        </a:graphic>
      </p:graphicFrame>
      <p:pic>
        <p:nvPicPr>
          <p:cNvPr id="3" name="Picture 2" descr="Four E\'s Scientific ">
            <a:extLst>
              <a:ext uri="{FF2B5EF4-FFF2-40B4-BE49-F238E27FC236}">
                <a16:creationId xmlns:a16="http://schemas.microsoft.com/office/drawing/2014/main" id="{F02243B5-F4A3-BD3E-4EF4-00CF1C5C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20" y="732676"/>
            <a:ext cx="2340591" cy="58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28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147</Words>
  <Application>Microsoft Macintosh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Arial,Sans-Serif</vt:lpstr>
      <vt:lpstr>Calibri</vt:lpstr>
      <vt:lpstr>Playfair Display</vt:lpstr>
      <vt:lpstr>Roboto</vt:lpstr>
      <vt:lpstr>Office Theme</vt:lpstr>
      <vt:lpstr>MultiEX32: Automated Nucleic Acid Extraction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Sampurna</dc:creator>
  <cp:lastModifiedBy>Faizan Fazil</cp:lastModifiedBy>
  <cp:revision>2</cp:revision>
  <dcterms:created xsi:type="dcterms:W3CDTF">2024-02-07T03:10:14Z</dcterms:created>
  <dcterms:modified xsi:type="dcterms:W3CDTF">2024-02-09T02:16:59Z</dcterms:modified>
</cp:coreProperties>
</file>